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3855" y="0"/>
            <a:ext cx="7772400" cy="1470025"/>
          </a:xfrm>
        </p:spPr>
        <p:txBody>
          <a:bodyPr/>
          <a:lstStyle/>
          <a:p>
            <a:r>
              <a:rPr lang="en-US" b="1" dirty="0"/>
              <a:t>Epidemiology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219200"/>
            <a:ext cx="9144000" cy="5562600"/>
          </a:xfrm>
        </p:spPr>
        <p:txBody>
          <a:bodyPr>
            <a:normAutofit lnSpcReduction="10000"/>
          </a:bodyPr>
          <a:lstStyle/>
          <a:p>
            <a:r>
              <a:rPr lang="en-US" i="1" dirty="0">
                <a:solidFill>
                  <a:schemeClr val="tx1"/>
                </a:solidFill>
              </a:rPr>
              <a:t>C. </a:t>
            </a:r>
            <a:r>
              <a:rPr lang="en-US" i="1" dirty="0" err="1">
                <a:solidFill>
                  <a:schemeClr val="tx1"/>
                </a:solidFill>
              </a:rPr>
              <a:t>neoformans</a:t>
            </a:r>
            <a:r>
              <a:rPr lang="en-US" i="1" dirty="0">
                <a:solidFill>
                  <a:schemeClr val="tx1"/>
                </a:solidFill>
              </a:rPr>
              <a:t>,</a:t>
            </a:r>
            <a:r>
              <a:rPr lang="en-US" dirty="0">
                <a:solidFill>
                  <a:schemeClr val="tx1"/>
                </a:solidFill>
              </a:rPr>
              <a:t> which is recovered from aged pigeon feces, bird nests, and guano, is invariably serotype A or D. Although serotypes A and D exist in high concentrations in the pigeon feces, the fungus does not infect the birds. In moist or desiccated pigeon excreta, </a:t>
            </a:r>
            <a:r>
              <a:rPr lang="en-US" i="1" dirty="0">
                <a:solidFill>
                  <a:schemeClr val="tx1"/>
                </a:solidFill>
              </a:rPr>
              <a:t>C </a:t>
            </a:r>
            <a:r>
              <a:rPr lang="en-US" i="1" dirty="0" err="1">
                <a:solidFill>
                  <a:schemeClr val="tx1"/>
                </a:solidFill>
              </a:rPr>
              <a:t>neoformans</a:t>
            </a:r>
            <a:r>
              <a:rPr lang="en-US" dirty="0">
                <a:solidFill>
                  <a:schemeClr val="tx1"/>
                </a:solidFill>
              </a:rPr>
              <a:t> may remain viable for 2 years or longer. In saprobic environments, </a:t>
            </a:r>
            <a:r>
              <a:rPr lang="en-US" i="1" dirty="0">
                <a:solidFill>
                  <a:schemeClr val="tx1"/>
                </a:solidFill>
              </a:rPr>
              <a:t>C </a:t>
            </a:r>
            <a:r>
              <a:rPr lang="en-US" i="1" dirty="0" err="1">
                <a:solidFill>
                  <a:schemeClr val="tx1"/>
                </a:solidFill>
              </a:rPr>
              <a:t>neoformans</a:t>
            </a:r>
            <a:r>
              <a:rPr lang="en-US" dirty="0">
                <a:solidFill>
                  <a:schemeClr val="tx1"/>
                </a:solidFill>
              </a:rPr>
              <a:t> grows </a:t>
            </a:r>
            <a:r>
              <a:rPr lang="en-US" dirty="0" err="1">
                <a:solidFill>
                  <a:schemeClr val="tx1"/>
                </a:solidFill>
              </a:rPr>
              <a:t>unencapsulated</a:t>
            </a:r>
            <a:r>
              <a:rPr lang="en-US" dirty="0">
                <a:solidFill>
                  <a:schemeClr val="tx1"/>
                </a:solidFill>
              </a:rPr>
              <a:t>; however, </a:t>
            </a:r>
            <a:r>
              <a:rPr lang="en-US" dirty="0" err="1">
                <a:solidFill>
                  <a:schemeClr val="tx1"/>
                </a:solidFill>
              </a:rPr>
              <a:t>unencapsulated</a:t>
            </a:r>
            <a:r>
              <a:rPr lang="en-US" dirty="0">
                <a:solidFill>
                  <a:schemeClr val="tx1"/>
                </a:solidFill>
              </a:rPr>
              <a:t> strains regain their virulence following reacquisition of their polysaccharide capsule. </a:t>
            </a:r>
            <a:r>
              <a:rPr lang="en-US" i="1" dirty="0">
                <a:solidFill>
                  <a:schemeClr val="tx1"/>
                </a:solidFill>
              </a:rPr>
              <a:t>C </a:t>
            </a:r>
            <a:r>
              <a:rPr lang="en-US" i="1" dirty="0" err="1">
                <a:solidFill>
                  <a:schemeClr val="tx1"/>
                </a:solidFill>
              </a:rPr>
              <a:t>gattii</a:t>
            </a:r>
            <a:r>
              <a:rPr lang="en-US" dirty="0">
                <a:solidFill>
                  <a:schemeClr val="tx1"/>
                </a:solidFill>
              </a:rPr>
              <a:t> usually causes disease in patients with intact cell-mediated immunity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679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Naturally occurring </a:t>
            </a:r>
            <a:r>
              <a:rPr lang="en-US" dirty="0" err="1"/>
              <a:t>cryptococcosis</a:t>
            </a:r>
            <a:r>
              <a:rPr lang="en-US" dirty="0"/>
              <a:t> occurs in both animals and humans, but neither animal-to-human transmission nor person-to-person respiratory transmission via the respiratory route has been documented. Transmission via organ transplantation has been reported when infected donor organs were used. </a:t>
            </a:r>
            <a:r>
              <a:rPr lang="en-US" i="1" dirty="0"/>
              <a:t>C </a:t>
            </a:r>
            <a:r>
              <a:rPr lang="en-US" i="1" dirty="0" err="1"/>
              <a:t>neoformans</a:t>
            </a:r>
            <a:r>
              <a:rPr lang="en-US" dirty="0"/>
              <a:t> causes the vast majority of </a:t>
            </a:r>
            <a:r>
              <a:rPr lang="en-US" dirty="0" err="1"/>
              <a:t>cryptococcal</a:t>
            </a:r>
            <a:r>
              <a:rPr lang="en-US" dirty="0"/>
              <a:t> infections in immunosuppressed hosts, including patients with AIDS, whereas </a:t>
            </a:r>
            <a:r>
              <a:rPr lang="en-US" i="1" dirty="0"/>
              <a:t>C </a:t>
            </a:r>
            <a:r>
              <a:rPr lang="en-US" i="1" dirty="0" err="1"/>
              <a:t>gattii</a:t>
            </a:r>
            <a:r>
              <a:rPr lang="en-US" dirty="0"/>
              <a:t> causes 70%-80% of </a:t>
            </a:r>
            <a:r>
              <a:rPr lang="en-US" dirty="0" err="1"/>
              <a:t>cryptococcal</a:t>
            </a:r>
            <a:r>
              <a:rPr lang="en-US" dirty="0"/>
              <a:t> infections among immunocompetent hosts. AIDS, decompensated liver cirrhosis, cellular mediated immunity suppressive regimens, and autoimmune disorders have been established as possible risk factors in the causation of invasive </a:t>
            </a:r>
            <a:r>
              <a:rPr lang="en-US" i="1" dirty="0"/>
              <a:t>C </a:t>
            </a:r>
            <a:r>
              <a:rPr lang="en-US" i="1" dirty="0" err="1"/>
              <a:t>neoformans</a:t>
            </a:r>
            <a:r>
              <a:rPr lang="en-US" i="1" dirty="0"/>
              <a:t> </a:t>
            </a:r>
            <a:r>
              <a:rPr lang="en-US" dirty="0"/>
              <a:t>disease.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8726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Pathophysiology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Of the more than 50 species that comprise the genus </a:t>
            </a:r>
            <a:r>
              <a:rPr lang="en-US" i="1" dirty="0"/>
              <a:t>Cryptococcus,</a:t>
            </a:r>
            <a:r>
              <a:rPr lang="en-US" dirty="0"/>
              <a:t> human disease is primarily associated with </a:t>
            </a:r>
            <a:r>
              <a:rPr lang="en-US" i="1" dirty="0"/>
              <a:t>C </a:t>
            </a:r>
            <a:r>
              <a:rPr lang="en-US" i="1" dirty="0" err="1"/>
              <a:t>neoformans</a:t>
            </a:r>
            <a:r>
              <a:rPr lang="en-US" dirty="0"/>
              <a:t> and </a:t>
            </a:r>
            <a:r>
              <a:rPr lang="en-US" i="1" dirty="0"/>
              <a:t>C </a:t>
            </a:r>
            <a:r>
              <a:rPr lang="en-US" i="1" dirty="0" err="1"/>
              <a:t>gattii</a:t>
            </a:r>
            <a:r>
              <a:rPr lang="en-US" dirty="0"/>
              <a:t>. Animal models provide much of the understanding of the pathogenesis and the host defense mechanisms involved in </a:t>
            </a:r>
            <a:r>
              <a:rPr lang="en-US" dirty="0" err="1"/>
              <a:t>cryptococcal</a:t>
            </a:r>
            <a:r>
              <a:rPr lang="en-US" dirty="0"/>
              <a:t> infections. The organism is primarily transmitted via the respiratory route, but not directly from human to human.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6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Following inhalation, the yeast spores are deposited into the pulmonary alveoli, where they must survive the neutral-to-alkaline pH and physiologic concentrations of carbon dioxide before they are phagocytized by alveolar macrophages. Glucosylceramide synthase (GCS) has been identified as an essential factor in the survival of </a:t>
            </a:r>
            <a:r>
              <a:rPr lang="en-US" i="1" dirty="0"/>
              <a:t>C </a:t>
            </a:r>
            <a:r>
              <a:rPr lang="en-US" i="1" dirty="0" err="1"/>
              <a:t>neoformans</a:t>
            </a:r>
            <a:r>
              <a:rPr lang="en-US" dirty="0"/>
              <a:t> in this extracellular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529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Human fungal infection</a:t>
            </a:r>
            <a:endParaRPr lang="en-US" sz="2400" dirty="0"/>
          </a:p>
          <a:p>
            <a:r>
              <a:rPr lang="en-US" dirty="0"/>
              <a:t>1-Superficial mycoses: Infections are limited to the hair or the outermost layers of skin</a:t>
            </a:r>
            <a:endParaRPr lang="en-US" sz="2400" dirty="0"/>
          </a:p>
          <a:p>
            <a:pPr lvl="1"/>
            <a:r>
              <a:rPr lang="en-US" dirty="0"/>
              <a:t>Tinea versicolor </a:t>
            </a:r>
            <a:endParaRPr lang="en-US" sz="2000" dirty="0"/>
          </a:p>
          <a:p>
            <a:pPr lvl="1"/>
            <a:r>
              <a:rPr lang="en-US" dirty="0"/>
              <a:t>Black </a:t>
            </a:r>
            <a:r>
              <a:rPr lang="en-US" dirty="0" err="1"/>
              <a:t>piedra</a:t>
            </a:r>
            <a:endParaRPr lang="en-US" sz="2000" dirty="0"/>
          </a:p>
          <a:p>
            <a:pPr lvl="1"/>
            <a:r>
              <a:rPr lang="en-US" dirty="0"/>
              <a:t>White </a:t>
            </a:r>
            <a:r>
              <a:rPr lang="en-US" dirty="0" err="1"/>
              <a:t>piedra</a:t>
            </a:r>
            <a:r>
              <a:rPr lang="en-US" dirty="0"/>
              <a:t> 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945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130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Epidemiology </vt:lpstr>
      <vt:lpstr>PowerPoint Presentation</vt:lpstr>
      <vt:lpstr>Pathophysiology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Epidemiology </dc:title>
  <dc:creator>Duha</dc:creator>
  <cp:lastModifiedBy>DR.Ahmed Saker 2o1O</cp:lastModifiedBy>
  <cp:revision>3</cp:revision>
  <dcterms:created xsi:type="dcterms:W3CDTF">2006-08-16T00:00:00Z</dcterms:created>
  <dcterms:modified xsi:type="dcterms:W3CDTF">2019-09-12T05:43:12Z</dcterms:modified>
</cp:coreProperties>
</file>